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9144000" cy="6858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2e08d1bfd_1_1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32e08d1bfd_1_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" name="Google Shape;61;g232e08d1bfd_1_1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d4620a572_0_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d4620a572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1d4620a572_0_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d4620a572_0_1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d4620a572_0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1d4620a572_0_1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d4620a572_0_32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d4620a572_0_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1d4620a572_0_3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d4620a572_0_4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d4620a572_0_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1d4620a572_0_4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d4620a572_0_56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d4620a572_0_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1d4620a572_0_5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2d543b87b_0_188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2d543b87b_0_1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32d543b87b_0_18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d4620a572_0_69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d4620a572_0_6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1d4620a572_0_6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d4620a572_0_22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d4620a572_0_2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1d4620a572_0_22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2d543b87b_0_12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2d543b87b_0_1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32d543b87b_0_12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2d543b87b_0_166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32d543b87b_0_16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3" name="Google Shape;233;g232d543b87b_0_16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2d543b87b_0_95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32d543b87b_0_9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" name="Google Shape;70;g232d543b87b_0_9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2d543b87b_0_32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2d543b87b_0_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32d543b87b_0_3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2d543b87b_0_81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2d543b87b_0_8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32d543b87b_0_8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2d543b87b_0_11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2d543b87b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32d543b87b_0_1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2d543b87b_0_225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2d543b87b_0_2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32d543b87b_0_22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2d543b87b_0_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2d543b87b_0_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32d543b87b_0_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d4620a572_0_8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d4620a572_0_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1d4620a572_0_8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d4620a572_0_89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d4620a572_0_8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1d4620a572_0_8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d4620a572_0_14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d4620a572_0_1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1d4620a572_0_14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d4620a572_0_148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d4620a572_0_1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1d4620a572_0_14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d4620a572_0_156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d4620a572_0_1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1d4620a572_0_15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2d543b87b_0_67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2d543b87b_0_6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32d543b87b_0_6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d4620a572_0_133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d4620a572_0_1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1d4620a572_0_133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d4620a572_0_165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d4620a572_0_16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1d4620a572_0_16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2d543b87b_0_88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32d543b87b_0_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32d543b87b_0_88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2d543b87b_0_212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2d543b87b_0_2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32d543b87b_0_21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d4620a572_0_182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d4620a572_0_18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1d4620a572_0_18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d4620a572_0_17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d4620a572_0_17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1d4620a572_0_17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d4620a572_0_197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d4620a572_0_19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1d4620a572_0_19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d4620a572_0_207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d4620a572_0_20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1d4620a572_0_207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d4620a572_0_216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d4620a572_0_2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1d4620a572_0_21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2d543b87b_0_46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2d543b87b_0_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32d543b87b_0_46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2d543b87b_0_16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32d543b87b_0_1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" name="Google Shape;95;g232d543b87b_0_16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2d543b87b_0_6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2d543b87b_0_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32d543b87b_0_6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2d543b87b_0_39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2d543b87b_0_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32d543b87b_0_3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ae4f6f65e_0_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ae4f6f65e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3ae4f6f65e_0_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2d543b87b_0_53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2d543b87b_0_5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32d543b87b_0_53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302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indent="-3175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000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b="1" lang="en-US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/>
          <p:nvPr>
            <p:ph idx="4294967295" type="subTitle"/>
          </p:nvPr>
        </p:nvSpPr>
        <p:spPr>
          <a:xfrm>
            <a:off x="572100" y="3727400"/>
            <a:ext cx="7999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US" sz="1600">
                <a:solidFill>
                  <a:schemeClr val="accent1"/>
                </a:solidFill>
              </a:rPr>
              <a:t>Sam Weismuller, SangRyul “Eric” Pae, </a:t>
            </a:r>
            <a:r>
              <a:rPr b="1" lang="en-US" sz="1600">
                <a:solidFill>
                  <a:schemeClr val="accent1"/>
                </a:solidFill>
              </a:rPr>
              <a:t>Jay Cordaro</a:t>
            </a: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A current7&gt;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514806"/>
            <a:ext cx="4072587" cy="3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00" y="1524195"/>
            <a:ext cx="4053901" cy="3367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current7&gt;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current6&gt;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current5&gt;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" y="1507050"/>
            <a:ext cx="4114376" cy="34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94" y="1503741"/>
            <a:ext cx="4113409" cy="3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current4&gt;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current3&gt;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8775"/>
            <a:ext cx="4227424" cy="35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375" y="1474201"/>
            <a:ext cx="4227425" cy="350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current2&gt;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current1&gt;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825"/>
            <a:ext cx="4169149" cy="346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176" y="1524825"/>
            <a:ext cx="4169149" cy="34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</a:t>
            </a:r>
            <a:r>
              <a:rPr lang="en-US"/>
              <a:t> mode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258775" y="819475"/>
            <a:ext cx="4371000" cy="85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</a:t>
            </a:r>
            <a:r>
              <a:rPr lang="en-US"/>
              <a:t>A:mixer, LO:843, current:7</a:t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65" y="1505150"/>
            <a:ext cx="4371035" cy="36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4773000" y="934200"/>
            <a:ext cx="4371000" cy="85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A:mixer, LO:987, current:7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75" y="1505150"/>
            <a:ext cx="4361826" cy="36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IF</a:t>
            </a:r>
            <a:r>
              <a:rPr lang="en-US">
                <a:solidFill>
                  <a:srgbClr val="A4C2F4"/>
                </a:solidFill>
              </a:rPr>
              <a:t> </a:t>
            </a:r>
            <a:r>
              <a:rPr lang="en-US" sz="2600">
                <a:solidFill>
                  <a:srgbClr val="4F81BD"/>
                </a:solidFill>
              </a:rPr>
              <a:t>filter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468675" y="1393975"/>
            <a:ext cx="4218000" cy="7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88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88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00" y="1893076"/>
            <a:ext cx="2604600" cy="2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3774700" y="1393975"/>
            <a:ext cx="36657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          </a:t>
            </a: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SLP100+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Pass band: DC~98MHz,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IL:0.58 @900MHz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2fo rejection : 48dB,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3fo rejection : ~75dB 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800" y="2937862"/>
            <a:ext cx="5078024" cy="231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Mixer+ IF LPF(SLP100+)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57200" y="930775"/>
            <a:ext cx="85863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morFeus B:Generator, 915MHz, morFeus A:mixer, LO:843, current:7</a:t>
            </a:r>
            <a:endParaRPr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75" y="1204675"/>
            <a:ext cx="4227000" cy="3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LPF(SLP100+) wide span</a:t>
            </a:r>
            <a:endParaRPr/>
          </a:p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75" y="854425"/>
            <a:ext cx="5456825" cy="35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ADC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260100" y="1063375"/>
            <a:ext cx="4884000" cy="249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AD9226 ADC Module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Signal-to-Noise Ratio: 69 dB @ fIN = 31 MHz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Spurious-Free Dynamic Range: 85 dB @ fIN = 31 MHz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Intermodulation Distortion of –75 dBFS @ fIN = 140 MHz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ENOB = 11.1 @ fIN = 10 MHz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Low-Power Dissipation: 475 mW 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Differential Nonlinearity Error: 0.6 LSB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Integral Nonlinearity Error: 0.6 LSB</a:t>
            </a:r>
            <a:endParaRPr sz="11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10458"/>
          <a:stretch/>
        </p:blipFill>
        <p:spPr>
          <a:xfrm>
            <a:off x="152400" y="1436086"/>
            <a:ext cx="4574325" cy="27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550" y="3367400"/>
            <a:ext cx="2000999" cy="122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300">
                <a:solidFill>
                  <a:srgbClr val="4F81BD"/>
                </a:solidFill>
              </a:rPr>
              <a:t>T</a:t>
            </a:r>
            <a:r>
              <a:rPr b="1" lang="en-US" sz="4300">
                <a:solidFill>
                  <a:srgbClr val="4F81BD"/>
                </a:solidFill>
              </a:rPr>
              <a:t>X</a:t>
            </a:r>
            <a:endParaRPr b="1" sz="4600">
              <a:solidFill>
                <a:srgbClr val="4F81BD"/>
              </a:solidFill>
            </a:endParaRPr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000">
                <a:solidFill>
                  <a:srgbClr val="4F81BD"/>
                </a:solidFill>
              </a:rPr>
              <a:t>802.15.4 Project</a:t>
            </a:r>
            <a:br>
              <a:rPr b="1" lang="en-US">
                <a:solidFill>
                  <a:schemeClr val="accent1"/>
                </a:solidFill>
              </a:rPr>
            </a:br>
            <a:r>
              <a:rPr b="1" lang="en-US">
                <a:solidFill>
                  <a:srgbClr val="4F81BD"/>
                </a:solidFill>
              </a:rPr>
              <a:t>RF</a:t>
            </a:r>
            <a:r>
              <a:rPr b="1" lang="en-US" sz="3600">
                <a:solidFill>
                  <a:srgbClr val="4F81BD"/>
                </a:solidFill>
              </a:rPr>
              <a:t> Front End </a:t>
            </a:r>
            <a:r>
              <a:rPr b="1" lang="en-US">
                <a:solidFill>
                  <a:srgbClr val="4F81BD"/>
                </a:solidFill>
              </a:rPr>
              <a:t>components test results</a:t>
            </a:r>
            <a:endParaRPr b="1" sz="3600">
              <a:solidFill>
                <a:srgbClr val="4F81BD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DDS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25" y="458725"/>
            <a:ext cx="5993425" cy="44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50" y="2139225"/>
            <a:ext cx="3442425" cy="18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4452"/>
          <a:stretch/>
        </p:blipFill>
        <p:spPr>
          <a:xfrm>
            <a:off x="302225" y="838625"/>
            <a:ext cx="4755325" cy="38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>
            <p:ph type="title"/>
          </p:nvPr>
        </p:nvSpPr>
        <p:spPr>
          <a:xfrm>
            <a:off x="302200" y="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Functional</a:t>
            </a:r>
            <a:r>
              <a:rPr lang="en-US" sz="2600">
                <a:solidFill>
                  <a:srgbClr val="4F81BD"/>
                </a:solidFill>
              </a:rPr>
              <a:t> Block Diagram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4250">
            <a:off x="618571" y="821491"/>
            <a:ext cx="2905858" cy="356391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type="title"/>
          </p:nvPr>
        </p:nvSpPr>
        <p:spPr>
          <a:xfrm>
            <a:off x="1245025" y="546750"/>
            <a:ext cx="1938300" cy="35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EV-ADF4360-6EB1Z</a:t>
            </a:r>
            <a:endParaRPr b="1" sz="2600"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5"/>
          <p:cNvSpPr txBox="1"/>
          <p:nvPr>
            <p:ph type="title"/>
          </p:nvPr>
        </p:nvSpPr>
        <p:spPr>
          <a:xfrm>
            <a:off x="302200" y="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DDS</a:t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550" y="898650"/>
            <a:ext cx="4365150" cy="38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764375" y="1140925"/>
            <a:ext cx="3629100" cy="20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moRFeus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RF input frequency: 30 MHz – 6 GHz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RF output frequency: 30 MHz – 6 GHz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LO frequency: 85 MHz – 5400 MHz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Fractional-N synthesizer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LO step size: 1.5 – 3 Hz*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Up/Down conversion both are OK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006" y="2672475"/>
            <a:ext cx="3515932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75" y="1436950"/>
            <a:ext cx="1906049" cy="19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type="title"/>
          </p:nvPr>
        </p:nvSpPr>
        <p:spPr>
          <a:xfrm>
            <a:off x="457200" y="28352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Mixer + PLL + TCXO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145300" y="3940450"/>
            <a:ext cx="3818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(*alternative option for 2nd unit: )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 Mini-Circuits ZAD-2 mixer + SigGen with ref sync)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(* UCSD SigGen )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PA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3376900" y="963850"/>
            <a:ext cx="4055400" cy="250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ZX60-V63+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Frequency: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50MHz ~ 6GHz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P1dB 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18.5dBm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Gain 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15.4dB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Noise Figure 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4.3dB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Voltage - Supply 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4.8V ~ 5.2V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b="1" lang="en-US" sz="11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 - Supply : </a:t>
            </a: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69mA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035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30"/>
              <a:buFont typeface="Roboto"/>
              <a:buChar char="●"/>
            </a:pPr>
            <a:r>
              <a:rPr b="1" lang="en-US" sz="113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 Connectors</a:t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50"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1200145"/>
            <a:ext cx="2299775" cy="2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generator(-12.12dBm)</a:t>
            </a:r>
            <a:r>
              <a:rPr lang="en-US"/>
              <a:t>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75" y="810700"/>
            <a:ext cx="4917401" cy="40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generator(-6.65dBm)+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38950"/>
            <a:ext cx="5060185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generator(-3.35dBm)+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57800"/>
            <a:ext cx="5037487" cy="4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generator(-1.30dBm)+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25" y="838950"/>
            <a:ext cx="5083531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</a:t>
            </a:r>
            <a:r>
              <a:rPr lang="en-US"/>
              <a:t>0</a:t>
            </a:r>
            <a:r>
              <a:rPr lang="en-US"/>
              <a:t>.</a:t>
            </a:r>
            <a:r>
              <a:rPr lang="en-US"/>
              <a:t>52</a:t>
            </a:r>
            <a:r>
              <a:rPr lang="en-US"/>
              <a:t>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50" y="838950"/>
            <a:ext cx="5066000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50" y="914450"/>
            <a:ext cx="4670150" cy="38603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generator(1.83dBm)+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00" y="801275"/>
            <a:ext cx="5109005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generator(3.00dBm)+ PA(</a:t>
            </a:r>
            <a:r>
              <a:rPr b="1" lang="en-US" sz="2100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38" name="Google Shape;338;p4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25" y="857799"/>
            <a:ext cx="5147591" cy="42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RF Frontend + Mixed signal parts list</a:t>
            </a:r>
            <a:endParaRPr/>
          </a:p>
        </p:txBody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204" cy="58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Futu</a:t>
            </a:r>
            <a:r>
              <a:rPr lang="en-US" sz="2600">
                <a:solidFill>
                  <a:srgbClr val="4F81BD"/>
                </a:solidFill>
              </a:rPr>
              <a:t>r</a:t>
            </a:r>
            <a:r>
              <a:rPr lang="en-US" sz="2600">
                <a:solidFill>
                  <a:srgbClr val="4F81BD"/>
                </a:solidFill>
              </a:rPr>
              <a:t>e</a:t>
            </a:r>
            <a:r>
              <a:rPr lang="en-US"/>
              <a:t> </a:t>
            </a:r>
            <a:r>
              <a:rPr lang="en-US" sz="2600">
                <a:solidFill>
                  <a:srgbClr val="4F81BD"/>
                </a:solidFill>
              </a:rPr>
              <a:t>work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Link budget analysis : range vs. BER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RF Frontend + chanel model with Simulink for timing recovery simulation of baseband.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Rx/Tx chain integration and performance test.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Mixed signal part &amp; FPGA interoperability test.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Troubleshooting for whole system operation.</a:t>
            </a:r>
            <a:endParaRPr/>
          </a:p>
        </p:txBody>
      </p:sp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Mixer(</a:t>
            </a:r>
            <a:r>
              <a:rPr lang="en-US" sz="2700">
                <a:highlight>
                  <a:srgbClr val="FAFAFA"/>
                </a:highlight>
              </a:rPr>
              <a:t>ZFM-4H-S+): back up component</a:t>
            </a:r>
            <a:endParaRPr/>
          </a:p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3376900" y="963850"/>
            <a:ext cx="5166600" cy="250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AFAFA"/>
                </a:highlight>
              </a:rPr>
              <a:t>ZFM-4H-S+</a:t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b="1" lang="en-US" sz="14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low conversion loss, 4.97 dB typ. </a:t>
            </a:r>
            <a:endParaRPr b="1" sz="143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b="1" lang="en-US" sz="14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L-R isolation, 35 dB typ, L-I, 35 dB typ. </a:t>
            </a:r>
            <a:endParaRPr b="1" sz="143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b="1" lang="en-US" sz="14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wideband, 5 to 1200 MHz </a:t>
            </a:r>
            <a:endParaRPr b="1" sz="143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b="1" lang="en-US" sz="143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rugged shielded case </a:t>
            </a:r>
            <a:endParaRPr b="1" sz="143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3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50"/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0" y="1592563"/>
            <a:ext cx="23622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ZFM-4H-S+_I:843MHz(3dBm), L:915MHz</a:t>
            </a:r>
            <a:r>
              <a:rPr lang="en-US"/>
              <a:t>(3dBm), </a:t>
            </a:r>
            <a:r>
              <a:rPr lang="en-US"/>
              <a:t>R: out</a:t>
            </a:r>
            <a:endParaRPr/>
          </a:p>
        </p:txBody>
      </p:sp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984" y="996658"/>
            <a:ext cx="4250025" cy="351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2000"/>
            <a:ext cx="4250025" cy="35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L:843MHz(3dBm), R: out</a:t>
            </a:r>
            <a:endParaRPr/>
          </a:p>
        </p:txBody>
      </p:sp>
      <p:sp>
        <p:nvSpPr>
          <p:cNvPr id="380" name="Google Shape;380;p4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7229"/>
            <a:ext cx="4267200" cy="354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068094"/>
            <a:ext cx="4267200" cy="35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L:out, R: </a:t>
            </a:r>
            <a:r>
              <a:rPr lang="en-US"/>
              <a:t>843MHz(3dBm)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00" y="808050"/>
            <a:ext cx="5109901" cy="42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ZFM-4H-S+_I:out, L:</a:t>
            </a:r>
            <a:r>
              <a:rPr lang="en-US"/>
              <a:t>915MHz(3dBm)</a:t>
            </a:r>
            <a:r>
              <a:rPr lang="en-US"/>
              <a:t>, R: 843MHz(3dBm)</a:t>
            </a:r>
            <a:endParaRPr/>
          </a:p>
        </p:txBody>
      </p: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00" y="801275"/>
            <a:ext cx="5104343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650450" y="1683150"/>
            <a:ext cx="3882600" cy="17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Frequency range: 902-928 MHz (US)</a:t>
            </a:r>
            <a:endParaRPr b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Gain: typically 2-5 dBi</a:t>
            </a:r>
            <a:endParaRPr b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Polarization: linear or circular</a:t>
            </a:r>
            <a:endParaRPr b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Radiation pattern: omnidirectional or directional</a:t>
            </a:r>
            <a:endParaRPr b="1"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-US" sz="1250">
                <a:solidFill>
                  <a:schemeClr val="dk1"/>
                </a:solidFill>
                <a:highlight>
                  <a:srgbClr val="FFFFFF"/>
                </a:highlight>
              </a:rPr>
              <a:t>Connector: typically SMA or u.FL</a:t>
            </a:r>
            <a:endParaRPr sz="2400"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13025" y="2070375"/>
            <a:ext cx="2933700" cy="11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525" y="455274"/>
            <a:ext cx="2309326" cy="44530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Antenna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4300">
                <a:solidFill>
                  <a:srgbClr val="4F81BD"/>
                </a:solidFill>
              </a:rPr>
              <a:t>RX</a:t>
            </a:r>
            <a:endParaRPr b="1" sz="3600">
              <a:solidFill>
                <a:srgbClr val="4F81BD"/>
              </a:solidFill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1277750"/>
            <a:ext cx="2845300" cy="29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990800" y="2093875"/>
            <a:ext cx="3712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E2F32"/>
                </a:solidFill>
                <a:highlight>
                  <a:srgbClr val="FFFFFF"/>
                </a:highlight>
              </a:rPr>
              <a:t>SPF5189 </a:t>
            </a:r>
            <a:endParaRPr b="1" sz="1500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500"/>
              <a:buChar char="●"/>
            </a:pPr>
            <a:r>
              <a:rPr b="1" lang="en-US" sz="1500">
                <a:solidFill>
                  <a:srgbClr val="2E2F32"/>
                </a:solidFill>
                <a:highlight>
                  <a:srgbClr val="FFFFFF"/>
                </a:highlight>
              </a:rPr>
              <a:t>RF Low Noise Amplifier </a:t>
            </a:r>
            <a:endParaRPr b="1" sz="1500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500"/>
              <a:buChar char="●"/>
            </a:pPr>
            <a:r>
              <a:rPr b="1" lang="en-US" sz="1500">
                <a:solidFill>
                  <a:srgbClr val="2E2F32"/>
                </a:solidFill>
                <a:highlight>
                  <a:srgbClr val="FFFFFF"/>
                </a:highlight>
              </a:rPr>
              <a:t>Freq: 50-4000MHz </a:t>
            </a:r>
            <a:endParaRPr b="1" sz="1500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500"/>
              <a:buChar char="●"/>
            </a:pPr>
            <a:r>
              <a:rPr b="1" lang="en-US" sz="1500">
                <a:solidFill>
                  <a:srgbClr val="2E2F32"/>
                </a:solidFill>
                <a:highlight>
                  <a:srgbClr val="FFFFFF"/>
                </a:highlight>
              </a:rPr>
              <a:t>Gain : ~17dB</a:t>
            </a:r>
            <a:endParaRPr b="1" sz="1500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500"/>
              <a:buChar char="●"/>
            </a:pPr>
            <a:r>
              <a:rPr b="1" lang="en-US" sz="1500">
                <a:solidFill>
                  <a:srgbClr val="2E2F32"/>
                </a:solidFill>
                <a:highlight>
                  <a:srgbClr val="FFFFFF"/>
                </a:highlight>
              </a:rPr>
              <a:t>NF: 0.6dB</a:t>
            </a:r>
            <a:endParaRPr b="1" sz="1500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457200" y="23182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LNA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16025" y="1205225"/>
            <a:ext cx="4429800" cy="30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Band Insertion Loss:&lt;2.5 dB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r>
              <a:t/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-1399" l="0" r="0" t="1400"/>
          <a:stretch/>
        </p:blipFill>
        <p:spPr>
          <a:xfrm>
            <a:off x="688850" y="1154787"/>
            <a:ext cx="2419350" cy="35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5224750" y="985900"/>
            <a:ext cx="3690000" cy="330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Band Insertion Loss:&lt;2.5 dB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182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b="1" lang="en-US" sz="1412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r>
              <a:t/>
            </a:r>
            <a:endParaRPr b="1" sz="1412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00" y="985900"/>
            <a:ext cx="5165525" cy="4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764375" y="1140925"/>
            <a:ext cx="3629100" cy="20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moRFeus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RF input frequency: 30 MHz – 6 GHz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RF output frequency: 30 MHz – 6 GHz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LO frequency: 85 MHz – 5400 MHz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Fractional-N synthesizer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LO step size: 1.5 – 3 Hz*</a:t>
            </a:r>
            <a:endParaRPr b="1" sz="1212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indent="-305593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b="1" lang="en-US" sz="1212">
                <a:solidFill>
                  <a:srgbClr val="2E2F32"/>
                </a:solidFill>
                <a:highlight>
                  <a:srgbClr val="FFFFFF"/>
                </a:highlight>
              </a:rPr>
              <a:t>Up/Down conversion both are OK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806" y="2762875"/>
            <a:ext cx="3515932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75" y="1436950"/>
            <a:ext cx="1906049" cy="19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8352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Mixer + PLL + TCXO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145300" y="3940450"/>
            <a:ext cx="3818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(*alternative option for 2nd unit: )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 Mini-Circuits ZAD-2 mixer + SigGen with ref sync)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(* UCSD SigGen )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